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63" r:id="rId4"/>
    <p:sldId id="271" r:id="rId5"/>
    <p:sldId id="262" r:id="rId6"/>
    <p:sldId id="265" r:id="rId7"/>
    <p:sldId id="267" r:id="rId8"/>
    <p:sldId id="282" r:id="rId9"/>
    <p:sldId id="273" r:id="rId10"/>
    <p:sldId id="274" r:id="rId11"/>
    <p:sldId id="289" r:id="rId12"/>
    <p:sldId id="272" r:id="rId13"/>
    <p:sldId id="276" r:id="rId14"/>
    <p:sldId id="275" r:id="rId15"/>
    <p:sldId id="279" r:id="rId16"/>
    <p:sldId id="277" r:id="rId17"/>
    <p:sldId id="280" r:id="rId18"/>
    <p:sldId id="281" r:id="rId19"/>
    <p:sldId id="266" r:id="rId20"/>
    <p:sldId id="283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09" autoAdjust="0"/>
    <p:restoredTop sz="94660"/>
  </p:normalViewPr>
  <p:slideViewPr>
    <p:cSldViewPr>
      <p:cViewPr varScale="1">
        <p:scale>
          <a:sx n="69" d="100"/>
          <a:sy n="69" d="100"/>
        </p:scale>
        <p:origin x="-171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E87C8-2F34-4CD8-8EB2-411088B30A77}" type="datetimeFigureOut">
              <a:rPr lang="ru-RU" smtClean="0"/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09D4-93FF-46B7-BCB7-522ADB6AF2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3458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E87C8-2F34-4CD8-8EB2-411088B30A77}" type="datetimeFigureOut">
              <a:rPr lang="ru-RU" smtClean="0"/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09D4-93FF-46B7-BCB7-522ADB6AF2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2430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E87C8-2F34-4CD8-8EB2-411088B30A77}" type="datetimeFigureOut">
              <a:rPr lang="ru-RU" smtClean="0"/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09D4-93FF-46B7-BCB7-522ADB6AF2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097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E87C8-2F34-4CD8-8EB2-411088B30A77}" type="datetimeFigureOut">
              <a:rPr lang="ru-RU" smtClean="0"/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09D4-93FF-46B7-BCB7-522ADB6AF2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1297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E87C8-2F34-4CD8-8EB2-411088B30A77}" type="datetimeFigureOut">
              <a:rPr lang="ru-RU" smtClean="0"/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09D4-93FF-46B7-BCB7-522ADB6AF2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038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E87C8-2F34-4CD8-8EB2-411088B30A77}" type="datetimeFigureOut">
              <a:rPr lang="ru-RU" smtClean="0"/>
              <a:t>05.05.2020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09D4-93FF-46B7-BCB7-522ADB6AF2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6919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E87C8-2F34-4CD8-8EB2-411088B30A77}" type="datetimeFigureOut">
              <a:rPr lang="ru-RU" smtClean="0"/>
              <a:t>05.05.2020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09D4-93FF-46B7-BCB7-522ADB6AF2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6006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E87C8-2F34-4CD8-8EB2-411088B30A77}" type="datetimeFigureOut">
              <a:rPr lang="ru-RU" smtClean="0"/>
              <a:t>05.05.2020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09D4-93FF-46B7-BCB7-522ADB6AF2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4310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E87C8-2F34-4CD8-8EB2-411088B30A77}" type="datetimeFigureOut">
              <a:rPr lang="ru-RU" smtClean="0"/>
              <a:t>05.05.2020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09D4-93FF-46B7-BCB7-522ADB6AF2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9576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E87C8-2F34-4CD8-8EB2-411088B30A77}" type="datetimeFigureOut">
              <a:rPr lang="ru-RU" smtClean="0"/>
              <a:t>05.05.2020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09D4-93FF-46B7-BCB7-522ADB6AF2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1037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E87C8-2F34-4CD8-8EB2-411088B30A77}" type="datetimeFigureOut">
              <a:rPr lang="ru-RU" smtClean="0"/>
              <a:t>05.05.2020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09D4-93FF-46B7-BCB7-522ADB6AF2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4798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E87C8-2F34-4CD8-8EB2-411088B30A77}" type="datetimeFigureOut">
              <a:rPr lang="ru-RU" smtClean="0"/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A809D4-93FF-46B7-BCB7-522ADB6AF2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9718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8.png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799" y="764704"/>
            <a:ext cx="7772400" cy="3096344"/>
          </a:xfrm>
        </p:spPr>
        <p:txBody>
          <a:bodyPr>
            <a:normAutofit/>
          </a:bodyPr>
          <a:lstStyle/>
          <a:p>
            <a:r>
              <a:rPr lang="ru-RU" sz="4000" i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Опытно – экспериментальная деятельность  с  детьми</a:t>
            </a:r>
            <a:br>
              <a:rPr lang="ru-RU" sz="4000" i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ru-RU" sz="4000" i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«Волшебница  вода»</a:t>
            </a:r>
            <a:endParaRPr lang="ru-RU" sz="4000" i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3968" y="3429000"/>
            <a:ext cx="4392488" cy="2880319"/>
          </a:xfrm>
        </p:spPr>
        <p:txBody>
          <a:bodyPr>
            <a:normAutofit fontScale="70000" lnSpcReduction="20000"/>
          </a:bodyPr>
          <a:lstStyle/>
          <a:p>
            <a:endParaRPr lang="ru-RU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endParaRPr lang="ru-RU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endParaRPr lang="ru-RU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endParaRPr lang="ru-RU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endParaRPr lang="ru-RU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endParaRPr lang="ru-RU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r"/>
            <a:r>
              <a:rPr lang="ru-RU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Подготовила воспитатель</a:t>
            </a:r>
          </a:p>
          <a:p>
            <a:pPr algn="r"/>
            <a:r>
              <a:rPr lang="ru-RU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Андреева Анна Владимировна</a:t>
            </a:r>
            <a:endParaRPr lang="ru-RU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602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260648"/>
            <a:ext cx="8928992" cy="4268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2000" i="1" spc="3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СОСТОЯНИЕ </a:t>
            </a:r>
          </a:p>
          <a:p>
            <a:pPr lvl="0">
              <a:lnSpc>
                <a:spcPct val="115000"/>
              </a:lnSpc>
            </a:pPr>
            <a:r>
              <a:rPr lang="ru-RU" i="1" spc="3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Очень </a:t>
            </a:r>
            <a:r>
              <a:rPr lang="ru-RU" i="1" spc="3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важно рассказать </a:t>
            </a:r>
            <a:r>
              <a:rPr lang="ru-RU" i="1" spc="3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ребёнку о </a:t>
            </a:r>
            <a:r>
              <a:rPr lang="ru-RU" i="1" spc="3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возможных агрегатных состояниях воды, </a:t>
            </a:r>
            <a:r>
              <a:rPr lang="ru-RU" i="1" spc="3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а </a:t>
            </a:r>
            <a:r>
              <a:rPr lang="ru-RU" i="1" spc="3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для этого: </a:t>
            </a: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i="1" spc="3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подготовить емкости с обычной водой, горячей, из которой идет пар, и кусочек льда. Дать потрогать воду и лед, подержать руку над паром, параллельно рассказывая о состояниях.</a:t>
            </a: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i="1" spc="3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Познакомить </a:t>
            </a:r>
            <a:r>
              <a:rPr lang="ru-RU" i="1" spc="3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ребёнка с </a:t>
            </a:r>
            <a:r>
              <a:rPr lang="ru-RU" i="1" spc="3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испарением можно еще с помощью такого опыта:</a:t>
            </a:r>
          </a:p>
          <a:p>
            <a:pPr lvl="0">
              <a:lnSpc>
                <a:spcPct val="115000"/>
              </a:lnSpc>
            </a:pPr>
            <a:r>
              <a:rPr lang="ru-RU" i="1" spc="3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намочить платочек, губку или вату в воде, провести влажным материалом по одной руке ребенка. Предложить подуть сначала на сухую руку, а потом на мокрую и рассказать о своих ощущениях. </a:t>
            </a: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i="1" spc="3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Отлично с переходом воды из одного состояния в другое детей познакомят игры с кусочками льда, которые можно размораживать разными способами – теплым воздухом, каплей воды, нахождением на солнечном месте и так далее.</a:t>
            </a:r>
            <a:endParaRPr lang="ru-RU" i="1" spc="3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479" y="4529509"/>
            <a:ext cx="3489520" cy="2328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6469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332656"/>
            <a:ext cx="8712968" cy="5952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Можно вместе с ребёнком замораживать лёд в сосудах разной формы. Это могут быть традиционные формочки для льда, в которых получаются одинаковые кубики, стаканчики или формочки для теста, кружки, тарелки, формочки для песка, любые пластмассовые ёмкости разного размера.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Оставьте один стакан с кубиками льда в холодильнике, другой поставьте в комнате, третий – на полке в ванной. Или положите по льдинке в стакан с горячей, с теплой и холодной водой. Понаблюдайте – где лёд быстрее растает. Спросите ребёнка, что будет с теплой водой, когда в ней растворится кубик льда? Как изменится температура?   А что если один стаканчик со льдом обернуть тёплой кофтой (уж она-то точно согреет), а другой стаканчик оставьте на столе? Попросите ребёнка сделать вывод: тёплая одежда не греет, то что под ней, а помогает сохранить исходную температуру.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Попробуйте заморозить не только воду, но и другие жидкости, например сок.  Проследите, одинаково быстро они замерзнут? Будут ли одинаково твердые?  Будет ли их одинаково  легко разгрызть? Сок состоит не только из воды. Замерзший сок – это смесь замерзшей воды и незамерзших веществ, поэтому он не такой твердый, как кубик  из воды, и его легко раскусить.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Спросите у ребёнка, может ли лёд двигать предметы сам?  Предложите ребёнку опустить соломинку для коктейля в воду и набрать в нее воды. Закрыть языком верхнее отверстие (чтоб вода не вылилась), пусть вынет ее из воды, и нижний конец соломинки </a:t>
            </a:r>
            <a:r>
              <a:rPr lang="ru-RU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заклеет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пластилином.  Затем вынет соломинку изо рта и </a:t>
            </a:r>
            <a:r>
              <a:rPr lang="ru-RU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заклеет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пластилином верхнее отверстие. Положите соломинку в холодильник на несколько часов, достав ее, убедитесь, что одна из пластилиновых пробок выскочила и из отверстия соломинки виден лёд.</a:t>
            </a:r>
          </a:p>
          <a:p>
            <a:pPr lvl="0">
              <a:spcBef>
                <a:spcPct val="20000"/>
              </a:spcBef>
            </a:pP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Лёд занимает больше места, чем вода.</a:t>
            </a:r>
            <a:endParaRPr lang="ru-RU" sz="16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199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74937" cy="6864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188640"/>
            <a:ext cx="8352928" cy="6675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i="1" spc="3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ПЛОТНОСТЬ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i="1" spc="3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Очень интересное понятие — это плотность воды и ее взаимодействие с плотностями других предметов. Ребёнку легче будет понять, что это такое, проведя ряд соответствующих опытов. </a:t>
            </a:r>
            <a:endParaRPr lang="ru-RU" sz="1600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i="1" u="sng" spc="3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Опыт №1</a:t>
            </a:r>
            <a:r>
              <a:rPr lang="ru-RU" sz="1600" i="1" spc="3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: набрать воду в тазик и опустить в него разные предметы – деревянный брусок, кусочек металла, надутый шарик, камушек и так далее; рассказать о плотности и узнать у ребёнка, какие предметы, по его мнению, имеют большую плотность, а какие — меньшую (если плотность предмета больше, чем у воды, то он утонет). </a:t>
            </a:r>
            <a:endParaRPr lang="ru-RU" sz="1600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i="1" spc="3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 </a:t>
            </a:r>
            <a:r>
              <a:rPr lang="ru-RU" sz="1600" i="1" u="sng" spc="3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Опыт №2</a:t>
            </a:r>
            <a:r>
              <a:rPr lang="ru-RU" sz="1600" i="1" spc="3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: подготовить три прозрачные емкости – две по 0,5 литра и одну литровую (можно 2 по литру и одну двухлитровую). </a:t>
            </a:r>
            <a:r>
              <a:rPr lang="ru-RU" sz="1600" i="1" spc="3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</a:t>
            </a:r>
            <a:r>
              <a:rPr lang="ru-RU" sz="1600" i="1" spc="3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первую налить обычную воду и поместить сырое куриное яичко – оно опустится на дно, во второй емкости приготовить соленый раствор – 2 столовые ложки соли на 0,5 литра (если банка литровая, то 4 ложки соли на банку), опустить в раствор яйцо – оно всплывет на поверхность (у соленой воды плотность больше). </a:t>
            </a:r>
            <a:r>
              <a:rPr lang="ru-RU" sz="1600" i="1" spc="3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</a:t>
            </a:r>
            <a:r>
              <a:rPr lang="ru-RU" sz="1600" i="1" spc="3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оложить яйцо на дно самой большой банки и аккуратно перелить в нее жидкость из предыдущих банок – яйцо должно подняться и зависнуть посередине. </a:t>
            </a:r>
            <a:endParaRPr lang="ru-RU" sz="1600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i="1" spc="3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 </a:t>
            </a:r>
            <a:r>
              <a:rPr lang="ru-RU" sz="1600" i="1" u="sng" spc="3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Опыт №3</a:t>
            </a:r>
            <a:r>
              <a:rPr lang="ru-RU" sz="1600" i="1" spc="3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: подготовить два небольших сосуда, налить в первый горячую подкрашенную воду. </a:t>
            </a:r>
            <a:r>
              <a:rPr lang="ru-RU" sz="1600" i="1" spc="3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</a:t>
            </a:r>
            <a:r>
              <a:rPr lang="ru-RU" sz="1600" i="1" spc="3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алить во второй холодную, подкрашенную контрастным цветом, воду, положить на холодный сосуд пластиковую карту, аккуратно его перевернуть и поставить все на второй сосуд (с горячей водой). Вытащить карту из середины, объяснить ребёнку, почему цвета не смешиваются – плотность холодной воды больше, чем горячей, поэтому она остается снизу. Повторить эксперимент, но поставить наверх «холодный» сосуд, объяснить — краски смешались из-за того, что плотность горячей воды меньше – она перемещается вверх, а холодной больше – она стремится вниз.</a:t>
            </a:r>
            <a:endParaRPr lang="ru-RU" sz="1600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206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ds04.infourok.ru/uploads/ex/0290/000aeb87-27b5a21c/hello_html_507a2fb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188641"/>
            <a:ext cx="8280920" cy="3252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i="1" spc="3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КРУГОВОРОТ</a:t>
            </a:r>
          </a:p>
          <a:p>
            <a:pPr lvl="0">
              <a:lnSpc>
                <a:spcPct val="115000"/>
              </a:lnSpc>
            </a:pPr>
            <a:r>
              <a:rPr lang="ru-RU" i="1" spc="3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i="1" spc="3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Рассказать </a:t>
            </a:r>
            <a:r>
              <a:rPr lang="ru-RU" i="1" spc="3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ребёнку о </a:t>
            </a:r>
            <a:r>
              <a:rPr lang="ru-RU" i="1" spc="3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круговороте воды в природе можно посредством следующего опыта: </a:t>
            </a:r>
            <a:endParaRPr lang="ru-RU" i="1" spc="3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r>
              <a:rPr lang="ru-RU" i="1" spc="3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 </a:t>
            </a:r>
            <a:r>
              <a:rPr lang="ru-RU" i="1" spc="3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банку вместимостью 3 литра налить слой горячей воды высотой 2,5 </a:t>
            </a:r>
            <a:r>
              <a:rPr lang="ru-RU" i="1" spc="3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сантиметра. Положить </a:t>
            </a:r>
            <a:r>
              <a:rPr lang="ru-RU" i="1" spc="3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 тонкий металлический лист несколько кусочков льда (чем больше, тем лучше) и поместить его поверх </a:t>
            </a:r>
            <a:r>
              <a:rPr lang="ru-RU" i="1" spc="3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банки. Вода </a:t>
            </a:r>
            <a:r>
              <a:rPr lang="ru-RU" i="1" spc="3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будет испаряться, пар подниматься и остывать у листа, в результате чего в верхней части образуется маленькое </a:t>
            </a:r>
            <a:r>
              <a:rPr lang="ru-RU" i="1" spc="3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облако, </a:t>
            </a:r>
            <a:r>
              <a:rPr lang="ru-RU" i="1" spc="3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пар, достаточно остыв и набравшись, опять сконденсируется в капли воды, которые, стекая по краям банки, вернутся на прежнее место.</a:t>
            </a:r>
            <a:endParaRPr lang="ru-RU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567" y="3347991"/>
            <a:ext cx="4680012" cy="3510009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377795"/>
            <a:ext cx="2088232" cy="3450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9302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188640"/>
            <a:ext cx="8352928" cy="3914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i="1" spc="30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КАПИЛЛЯРНОСТЬ </a:t>
            </a:r>
          </a:p>
          <a:p>
            <a:pPr lvl="0">
              <a:lnSpc>
                <a:spcPct val="115000"/>
              </a:lnSpc>
            </a:pPr>
            <a:r>
              <a:rPr lang="ru-RU" i="1" spc="30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Интересное свойство воды – это капиллярность, то есть способность подниматься по тонким трубкам. Показать это свойство ребёнку можно следующими опытами: </a:t>
            </a: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i="1" spc="30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разукрасить яркими красками воду в нескольких стаканах и поместить в них срезанные белые цветы или, например, листья белокочанной капусты, оставить на некоторое время и проследить за тем, как они окрасятся в те же цвета, что и вода в стакане;</a:t>
            </a: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i="1" spc="30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взять длинный белый шнурок, нарисовать на нем в разных местах полоски разноцветными маркерами (на некотором удалении друг от друга), поместить в высокую бутылку с водой и проследить, как по мере впитывания воды шнурок будет окрашиваться в радужные цвета.</a:t>
            </a:r>
            <a:endParaRPr lang="ru-RU" sz="2000" i="1" dirty="0">
              <a:solidFill>
                <a:srgbClr val="0070C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5" y="3936055"/>
            <a:ext cx="4468813" cy="290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3427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551289"/>
            <a:ext cx="8352928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1600" i="1" spc="30" dirty="0">
                <a:solidFill>
                  <a:srgbClr val="7030A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ПРЕЛОМЛЕНИЕ И УВЕЛИЧЕНИЕ </a:t>
            </a:r>
          </a:p>
          <a:p>
            <a:pPr lvl="0">
              <a:lnSpc>
                <a:spcPct val="115000"/>
              </a:lnSpc>
            </a:pPr>
            <a:r>
              <a:rPr lang="ru-RU" sz="1600" i="1" spc="30" dirty="0">
                <a:solidFill>
                  <a:srgbClr val="7030A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Вода имеет свойство визуально преломлять предметы и увеличивать их размер. Демонстрируется это так: </a:t>
            </a:r>
            <a:endParaRPr lang="ru-RU" sz="1600" i="1" dirty="0">
              <a:solidFill>
                <a:srgbClr val="7030A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600" i="1" spc="30" dirty="0">
                <a:solidFill>
                  <a:srgbClr val="7030A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нужно положить в банку с водой любой предмет (шарик, яйцо и так далее), точно такой же предмет поместить рядом с банкой и предложить ребёнку сравнить их размеры (в банке больше); </a:t>
            </a:r>
            <a:endParaRPr lang="ru-RU" sz="1600" i="1" dirty="0">
              <a:solidFill>
                <a:srgbClr val="7030A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600" i="1" spc="30" dirty="0">
                <a:solidFill>
                  <a:srgbClr val="7030A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поместить в стакан с водой обычный карандаш – визуально он искривится;</a:t>
            </a: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600" i="1" spc="30" dirty="0">
                <a:solidFill>
                  <a:srgbClr val="7030A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нарисовать на листе бумаги две яркие стрелки, направленные в одну сторону и расположенные одна над другой, расположить лист со стрелками позади пустого стакана, налить в стакан воду так, чтобы она закрыла только одну стрелку (она развернется в обратную сторону), заполнить стакан доверху (вторая стрелка также развернется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colorTemperature colorTemp="47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645024"/>
            <a:ext cx="4222626" cy="3068804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1887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3000" y="-1142999"/>
            <a:ext cx="6858000" cy="9144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47664" y="260648"/>
            <a:ext cx="6624736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i="1" spc="30" dirty="0" smtClean="0">
                <a:solidFill>
                  <a:srgbClr val="1F1F1F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РАСЩЕПЛЕНИЕ СВЕТА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i="1" spc="30" dirty="0" smtClean="0">
                <a:solidFill>
                  <a:srgbClr val="1F1F1F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Вода расщепляет свет – это известно взрослым, но удивительно для дошколят. Сделать радугу можно следующим способом:</a:t>
            </a:r>
            <a:endParaRPr lang="ru-RU" sz="2000" i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i="1" spc="30" dirty="0" smtClean="0">
                <a:solidFill>
                  <a:srgbClr val="1F1F1F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приготовить таз с водой и поставить на окно в солнечный день, опустить в таз зеркало и, поворачивая его, поймать солнечные лучи,</a:t>
            </a:r>
            <a:r>
              <a:rPr lang="ru-RU" sz="2000" i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000" i="1" spc="30" dirty="0" smtClean="0">
                <a:solidFill>
                  <a:srgbClr val="1F1F1F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направить лучи на белую стену, формируя радугу.</a:t>
            </a:r>
            <a:endParaRPr lang="ru-RU" sz="2000" i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2151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069" y="3140968"/>
            <a:ext cx="4341862" cy="3287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1907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7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335846"/>
            <a:ext cx="5688632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ПЛОТНОСТЬ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Попробуйте выяснить, какие предметы тонут в воде, а какие нет. Подготовьте небольшие предметы, отличающиеся по форме и разных материалов. Например, для этого исследования можно взять зубочистки, перышко, кусочек ваты, болтик, пуговицу, монету, декоративные камешки, пустой пузырек, кубик и т.п. Наблюдайте, как каждый предмет будет вести себя, если его бросить в миску с водой – потонет или нет?</a:t>
            </a:r>
            <a:b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Перед тем, как бросить что-то в воду, спрашивайте у ребенка, пойдет ли этот предмет ко дну. Объяснять маленькому ребенку физику процесса и что такое плотность, конечно, еще рано. Однако, экспериментируя с разными предметами, ребенок научится интуитивно определять, какой из них удержится на воде. Оперируйте такими понятиями, как тяжелый, легкий, пустой, плотный и т.п.</a:t>
            </a:r>
            <a:b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ru-RU" sz="2000" i="1" dirty="0">
              <a:solidFill>
                <a:srgbClr val="002060"/>
              </a:solidFill>
            </a:endParaRP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558824" y="3819767"/>
            <a:ext cx="3553899" cy="3154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7422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474347"/>
            <a:ext cx="83529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0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Можно показать ребёнку простой опыт, который можно без особой подготовки сделать с ребенком на кухне. Для него нам будут нужны только куриные яйца и те ингредиенты, которые есть в хозяйстве у любой мамы: литровая банка, сырое куриное яйцо, </a:t>
            </a:r>
            <a:r>
              <a:rPr lang="ru-RU" sz="1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600" b="0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оваренная соль.</a:t>
            </a:r>
          </a:p>
          <a:p>
            <a:r>
              <a:rPr lang="ru-RU" sz="1600" b="0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Все, наверное, знают, что в соленой воде плавать легче, чем в пресной.  Это происходит потому, что плотность соленой воды выше.  Это прекрасно видно на примере яйца: </a:t>
            </a:r>
          </a:p>
          <a:p>
            <a:r>
              <a:rPr lang="ru-RU" sz="1600" b="0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Сырое куриное яйцо тяжелее обычной пресной воды. Оно в ней будет тонуть. Но когда мы в раствор добавим соль, вода станет тяжелее, и яйцо станет легче жидкости, находящейся в банке - оно всплывет. Когда же мы добавим в банку еще пресной воды, то раствор станет не таким концентрированным, его плотность уменьшится, и яйцо снова утонет.  Налейте в банку до половины обычной воды из водопроводного крана. Опустите в нее яйцо. Что с ним случилось? Правильно, оно утонуло.</a:t>
            </a:r>
            <a:endParaRPr lang="ru-RU" sz="1600" b="0" i="1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8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5" t="3326" r="7399" b="3326"/>
          <a:stretch/>
        </p:blipFill>
        <p:spPr bwMode="auto">
          <a:xfrm>
            <a:off x="994908" y="3718008"/>
            <a:ext cx="1892691" cy="299575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718008"/>
            <a:ext cx="2603163" cy="3214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10" name="Picture 1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2" t="5374" r="13131" b="7575"/>
          <a:stretch/>
        </p:blipFill>
        <p:spPr bwMode="auto">
          <a:xfrm>
            <a:off x="6084168" y="3615646"/>
            <a:ext cx="1968299" cy="301664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4372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260648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30" dirty="0" smtClean="0">
                <a:solidFill>
                  <a:srgbClr val="1F1F1F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pc="30" dirty="0" smtClean="0">
                <a:solidFill>
                  <a:srgbClr val="1F1F1F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764704"/>
            <a:ext cx="7601335" cy="703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pc="30" dirty="0" smtClean="0">
                <a:solidFill>
                  <a:srgbClr val="1F1F1F"/>
                </a:solidFill>
                <a:effectLst/>
                <a:latin typeface="Arial"/>
                <a:ea typeface="Calibri"/>
                <a:cs typeface="Times New Roman"/>
              </a:rPr>
              <a:t/>
            </a:r>
            <a:br>
              <a:rPr lang="ru-RU" spc="30" dirty="0" smtClean="0">
                <a:solidFill>
                  <a:srgbClr val="1F1F1F"/>
                </a:solidFill>
                <a:effectLst/>
                <a:latin typeface="Arial"/>
                <a:ea typeface="Calibri"/>
                <a:cs typeface="Times New Roman"/>
              </a:rPr>
            </a:br>
            <a:endParaRPr lang="ru-RU" spc="30" dirty="0">
              <a:solidFill>
                <a:srgbClr val="1F1F1F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520" y="404664"/>
            <a:ext cx="856895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ДЕТСКОЕ ЭКСПЕРИМЕНТИРОВАНИЕ </a:t>
            </a:r>
          </a:p>
          <a:p>
            <a:r>
              <a:rPr lang="ru-RU" sz="2200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2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один из ведущих видов деятельности </a:t>
            </a:r>
            <a:r>
              <a:rPr lang="ru-RU" sz="2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дошкольника,</a:t>
            </a:r>
            <a:r>
              <a:rPr lang="ru-RU" sz="2200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средство </a:t>
            </a:r>
            <a:r>
              <a:rPr lang="ru-RU" sz="2200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его </a:t>
            </a:r>
            <a:r>
              <a:rPr lang="ru-RU" sz="2200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интеллектуального развития. Ребенок – дошкольник сам по себе уже является исследователем, проявляя живой интерес к различного рода исследовательской деятельности, в частности – к экспериментированию. В процессе экспериментирования дошкольник получает возможность удовлетворить присущую ему любознательность, найти ответ на множество интересующих вопросов: Почему? Зачем? Как? Что будет если? почувствовать себя учёным, исследователем, первооткрывателем.</a:t>
            </a:r>
          </a:p>
          <a:p>
            <a:r>
              <a:rPr lang="ru-RU" sz="2200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Большой интерес возникает у детей к познанию окружающего, когда они сами могут обнаружить и понять новые свойства предметов, их сходство и различия, значения предметов для повседневной жизни.     Необходимо предоставлять детям возможности приобретать знания самостоятельно.</a:t>
            </a:r>
            <a:endParaRPr lang="ru-RU" sz="2200" i="1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84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764704"/>
            <a:ext cx="84969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i="1" dirty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Игры с водой</a:t>
            </a:r>
            <a:r>
              <a:rPr lang="ru-RU" sz="6000" b="1" dirty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6000" b="1" dirty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734200"/>
            <a:ext cx="8856984" cy="430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2400" i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Вода первый и любимый всеми детьми объект для исследования. С водой дети соприкасаются с первых дней жизни. И как только начинают хоть что-то понимать, принимаются за игры с водой. У воды есть много интересных свойств, с которыми дошкольники с удовольствием познакомятся.</a:t>
            </a:r>
          </a:p>
          <a:p>
            <a:pPr lvl="0">
              <a:spcBef>
                <a:spcPct val="20000"/>
              </a:spcBef>
            </a:pPr>
            <a:r>
              <a:rPr lang="ru-RU" sz="2400" i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Игры с водой один из самых приятных способов обучения. Такие игры  проводятся далеко не каждый день, после них приходится долго наводить порядок, но ребёнок получает  от них массу полезных впечатлений.</a:t>
            </a:r>
          </a:p>
          <a:p>
            <a:pPr lvl="0">
              <a:spcBef>
                <a:spcPct val="20000"/>
              </a:spcBef>
            </a:pPr>
            <a:r>
              <a:rPr lang="ru-RU" sz="2400" i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По соображениям безопасности играть с водой ребёнок должен в присутствии взрослого.</a:t>
            </a:r>
            <a:endParaRPr lang="ru-RU" sz="2400" i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20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7965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332656"/>
            <a:ext cx="856895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endParaRPr lang="ru-RU" sz="20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Помочь детям лучше узнать окружающий мир: познакомить со свойствами воды (прозрачность, не имеет вкуса и запаха, цвета, вода растворитель, вода текучая).</a:t>
            </a:r>
          </a:p>
          <a:p>
            <a:pPr lvl="0"/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Создать благоприятные условия для сенсорного восприятия, совершенствование таких жизненно важных психических процессов, как ощущения, являющихся первыми ступенями в познании окружающего мира. Учить прислушиваться к своим ощущениям и проговаривать их. </a:t>
            </a:r>
          </a:p>
          <a:p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игры и опыты научить детей определять физические свойства воды.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Пробуждать 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 к опытам, развивать наблюдательность, наглядно-действенный вид мышления. Развивать любознательность, умение рассуждать и высказывать свое мнение.</a:t>
            </a:r>
          </a:p>
          <a:p>
            <a:pPr lvl="0"/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Развивать умение работать с незнакомыми растворами, соблюдать при этом необходимые меры безопасности.</a:t>
            </a:r>
          </a:p>
          <a:p>
            <a:pPr lvl="0"/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 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делать самостоятельные умозаключения по результатам обследования.</a:t>
            </a:r>
          </a:p>
          <a:p>
            <a:pPr lvl="0"/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нравственные и духовные качества ребёнка во время его общения с природой.</a:t>
            </a:r>
            <a:endParaRPr lang="ru-RU" sz="20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811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36" b="93661" l="2909" r="95988">
                        <a14:foregroundMark x1="9729" y1="69734" x2="9729" y2="69734"/>
                        <a14:foregroundMark x1="12839" y1="85890" x2="12839" y2="85890"/>
                        <a14:foregroundMark x1="12638" y1="68712" x2="12638" y2="68712"/>
                        <a14:foregroundMark x1="6419" y1="67689" x2="6419" y2="67689"/>
                        <a14:foregroundMark x1="89268" y1="77096" x2="89268" y2="77096"/>
                        <a14:foregroundMark x1="92177" y1="83845" x2="92177" y2="83845"/>
                        <a14:foregroundMark x1="93380" y1="76074" x2="93380" y2="76074"/>
                        <a14:foregroundMark x1="71715" y1="40695" x2="71715" y2="40695"/>
                        <a14:foregroundMark x1="83049" y1="86299" x2="83049" y2="86299"/>
                        <a14:foregroundMark x1="86660" y1="79346" x2="86660" y2="79346"/>
                        <a14:foregroundMark x1="91174" y1="77914" x2="91174" y2="77914"/>
                        <a14:foregroundMark x1="95186" y1="76074" x2="95186" y2="76074"/>
                        <a14:foregroundMark x1="94483" y1="81800" x2="94483" y2="81800"/>
                        <a14:foregroundMark x1="94483" y1="72597" x2="94483" y2="72597"/>
                        <a14:foregroundMark x1="92879" y1="72188" x2="92879" y2="72188"/>
                        <a14:backgroundMark x1="9127" y1="18200" x2="9127" y2="18200"/>
                        <a14:backgroundMark x1="24574" y1="13906" x2="24574" y2="13906"/>
                        <a14:backgroundMark x1="42828" y1="13906" x2="42828" y2="13906"/>
                        <a14:backgroundMark x1="76630" y1="14315" x2="76630" y2="14315"/>
                        <a14:backgroundMark x1="88566" y1="24540" x2="88566" y2="245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4864"/>
            <a:ext cx="9167408" cy="4496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764704"/>
            <a:ext cx="87129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Материалы для опытов и игр с водой</a:t>
            </a:r>
            <a:endParaRPr lang="ru-RU" sz="4000" i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436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67544" y="332657"/>
            <a:ext cx="6390456" cy="3610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i="1" spc="3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ВКУС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i="1" spc="3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Необходимо предложить ребёнку определить, какой у воды вкус, для чего проводится следующий опыт: </a:t>
            </a:r>
            <a:endParaRPr lang="ru-RU" sz="2000" i="1" dirty="0">
              <a:solidFill>
                <a:srgbClr val="0070C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i="1" spc="3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дать  ребенку попробовать воду с ложечки и понять, что в чистом виде она не имеет вкуса. </a:t>
            </a:r>
            <a:endParaRPr lang="ru-RU" sz="2000" i="1" dirty="0">
              <a:solidFill>
                <a:srgbClr val="0070C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i="1" spc="30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</a:t>
            </a:r>
            <a:r>
              <a:rPr lang="ru-RU" sz="2000" i="1" spc="3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разные стаканчики добавить сахар (</a:t>
            </a:r>
            <a:r>
              <a:rPr lang="ru-RU" sz="2000" i="1" spc="3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соль</a:t>
            </a:r>
            <a:r>
              <a:rPr lang="ru-RU" sz="2000" i="1" spc="30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)</a:t>
            </a:r>
            <a:r>
              <a:rPr lang="ru-RU" sz="2000" i="1" spc="3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и например, сок лимона, в один стакан ничего не добавлять, опять предложить попробовать. Какой вкус стал в каждом стакане? Почему?</a:t>
            </a:r>
            <a:r>
              <a:rPr lang="ru-RU" sz="2000" spc="30" dirty="0" smtClean="0">
                <a:solidFill>
                  <a:srgbClr val="1F1F1F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spc="30" dirty="0" smtClean="0">
                <a:solidFill>
                  <a:srgbClr val="1F1F1F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74" b="94118" l="41532" r="70565">
                        <a14:foregroundMark x1="66694" y1="9900" x2="66694" y2="9900"/>
                        <a14:foregroundMark x1="65645" y1="15638" x2="65645" y2="15638"/>
                        <a14:foregroundMark x1="63710" y1="24390" x2="63710" y2="24390"/>
                        <a14:foregroundMark x1="61774" y1="31994" x2="61774" y2="31994"/>
                        <a14:foregroundMark x1="58790" y1="41750" x2="58790" y2="41750"/>
                        <a14:foregroundMark x1="53548" y1="36011" x2="53548" y2="36011"/>
                        <a14:foregroundMark x1="49355" y1="37159" x2="49355" y2="37159"/>
                        <a14:foregroundMark x1="49355" y1="46485" x2="49355" y2="46485"/>
                        <a14:foregroundMark x1="54919" y1="41750" x2="54919" y2="41750"/>
                        <a14:foregroundMark x1="55887" y1="54089" x2="55887" y2="54089"/>
                        <a14:foregroundMark x1="55887" y1="63271" x2="55887" y2="63271"/>
                        <a14:foregroundMark x1="55887" y1="75466" x2="55887" y2="75466"/>
                        <a14:foregroundMark x1="51290" y1="80201" x2="51290" y2="80201"/>
                        <a14:foregroundMark x1="49677" y1="63845" x2="49677" y2="63845"/>
                        <a14:foregroundMark x1="46694" y1="56385" x2="46694" y2="56385"/>
                        <a14:foregroundMark x1="54597" y1="88953" x2="54597" y2="88953"/>
                        <a14:backgroundMark x1="47016" y1="13343" x2="47016" y2="13343"/>
                        <a14:backgroundMark x1="53548" y1="20947" x2="53548" y2="20947"/>
                        <a14:backgroundMark x1="67984" y1="31994" x2="67984" y2="31994"/>
                        <a14:backgroundMark x1="67016" y1="51076" x2="67016" y2="51076"/>
                        <a14:backgroundMark x1="64677" y1="72023" x2="64677" y2="72023"/>
                        <a14:backgroundMark x1="66290" y1="87805" x2="66290" y2="87805"/>
                        <a14:backgroundMark x1="45403" y1="89527" x2="45403" y2="895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8421" y="4149080"/>
            <a:ext cx="4240122" cy="2383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408" b="100000" l="6738" r="92480">
                        <a14:foregroundMark x1="19531" y1="59249" x2="19531" y2="59249"/>
                        <a14:foregroundMark x1="19727" y1="50000" x2="19727" y2="50000"/>
                        <a14:foregroundMark x1="23438" y1="49196" x2="23438" y2="49196"/>
                        <a14:foregroundMark x1="26367" y1="48257" x2="26367" y2="48257"/>
                        <a14:foregroundMark x1="29590" y1="43700" x2="29590" y2="43700"/>
                        <a14:foregroundMark x1="48340" y1="66354" x2="48340" y2="66354"/>
                        <a14:foregroundMark x1="49805" y1="58847" x2="49805" y2="58847"/>
                        <a14:foregroundMark x1="50684" y1="50000" x2="50684" y2="50000"/>
                        <a14:foregroundMark x1="47461" y1="50000" x2="47461" y2="50000"/>
                        <a14:foregroundMark x1="47656" y1="34450" x2="47656" y2="34450"/>
                        <a14:foregroundMark x1="50488" y1="36595" x2="50488" y2="36595"/>
                        <a14:foregroundMark x1="81836" y1="75201" x2="81836" y2="75201"/>
                        <a14:foregroundMark x1="82324" y1="56300" x2="82324" y2="56300"/>
                        <a14:backgroundMark x1="10840" y1="41555" x2="10840" y2="41555"/>
                        <a14:backgroundMark x1="37598" y1="36997" x2="37598" y2="36997"/>
                        <a14:backgroundMark x1="63477" y1="36595" x2="63477" y2="36595"/>
                        <a14:backgroundMark x1="84375" y1="40349" x2="84375" y2="403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444050"/>
            <a:ext cx="5715508" cy="3116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9037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1" y="-459432"/>
            <a:ext cx="10009113" cy="7704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59632" y="908720"/>
            <a:ext cx="6696744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1600" i="1" spc="3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ЦВЕТ </a:t>
            </a:r>
            <a:endParaRPr lang="ru-RU" sz="1600" i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r>
              <a:rPr lang="ru-RU" sz="1600" i="1" spc="3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Для знакомства с цветом налить воду в шесть прозрачных стаканчиков или небольших баночек. Провести следующие опыты:</a:t>
            </a:r>
            <a:endParaRPr lang="ru-RU" sz="1600" i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600" i="1" spc="3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показать первую баночку </a:t>
            </a:r>
            <a:r>
              <a:rPr lang="ru-RU" sz="1600" i="1" spc="3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ребёнку, </a:t>
            </a:r>
            <a:r>
              <a:rPr lang="ru-RU" sz="1600" i="1" spc="3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дать посмотреть сквозь нее и предложить определить цвет воды (бесцветная); </a:t>
            </a:r>
            <a:endParaRPr lang="ru-RU" sz="1600" i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600" i="1" spc="3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попросить </a:t>
            </a:r>
            <a:r>
              <a:rPr lang="ru-RU" sz="1600" i="1" spc="3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добавить </a:t>
            </a:r>
            <a:r>
              <a:rPr lang="ru-RU" sz="1600" i="1" spc="3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 три баночки разные красители и проанализировать вместе с </a:t>
            </a:r>
            <a:r>
              <a:rPr lang="ru-RU" sz="1600" i="1" spc="3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ним, </a:t>
            </a:r>
            <a:r>
              <a:rPr lang="ru-RU" sz="1600" i="1" spc="3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что происходит;</a:t>
            </a:r>
            <a:endParaRPr lang="ru-RU" sz="1600" i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600" i="1" spc="3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в один из стаканчиков с чистой водой добавить чернила и посмотреть </a:t>
            </a:r>
            <a:r>
              <a:rPr lang="ru-RU" sz="1600" i="1" spc="3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 ребёнком, </a:t>
            </a:r>
            <a:r>
              <a:rPr lang="ru-RU" sz="1600" i="1" spc="3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как они окрашивают воду, добавить сюда же каплями уксус, вернув тем самым жидкости </a:t>
            </a:r>
            <a:r>
              <a:rPr lang="ru-RU" sz="1600" i="1" spc="3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прозрачность</a:t>
            </a:r>
            <a:r>
              <a:rPr lang="ru-RU" sz="1600" i="1" spc="3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  <a:endParaRPr lang="ru-RU" sz="1600" i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600" i="1" spc="3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 </a:t>
            </a:r>
            <a:r>
              <a:rPr lang="ru-RU" sz="1600" i="1" spc="3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другой стакан добавить марганцовку, чтобы вода стала вишневой, а затем снова обесцветить ее, капнув туда несколько капель перекиси водорода;</a:t>
            </a:r>
            <a:endParaRPr lang="ru-RU" sz="1600" i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600" i="1" spc="3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в последнюю баночку добавить крахмал и перемешать, капнуть пару капель йода, чтобы вода окрасилась в синий цвет.</a:t>
            </a:r>
            <a:endParaRPr lang="ru-RU" sz="1600" i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821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737" y="14242"/>
            <a:ext cx="917949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260648"/>
            <a:ext cx="82089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i="1" spc="30" dirty="0" smtClean="0">
              <a:solidFill>
                <a:srgbClr val="1F1F1F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 algn="ctr"/>
            <a:r>
              <a:rPr lang="ru-RU" sz="2000" i="1" spc="30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ЗАПАХ </a:t>
            </a:r>
          </a:p>
          <a:p>
            <a:pPr lvl="0"/>
            <a:r>
              <a:rPr lang="ru-RU" sz="2000" i="1" spc="30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Ребёнку дошкольного </a:t>
            </a:r>
            <a:r>
              <a:rPr lang="ru-RU" sz="2000" i="1" spc="30" dirty="0">
                <a:solidFill>
                  <a:srgbClr val="7030A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возраста будет очень интересно узнать, что вода не имеет и запаха. Для этого можно разлить воду в несколько стаканов и дать </a:t>
            </a:r>
            <a:r>
              <a:rPr lang="ru-RU" sz="2000" i="1" spc="30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понюхать, </a:t>
            </a:r>
            <a:r>
              <a:rPr lang="ru-RU" sz="2000" i="1" spc="30" dirty="0">
                <a:solidFill>
                  <a:srgbClr val="7030A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а затем добавить в каждый стакан разные пахнущие вещества – экстракт валерианы или эвкалипта, духи и так далее, опять предложить оценить запах. </a:t>
            </a:r>
            <a:endParaRPr lang="ru-RU" sz="2000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52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3417353"/>
            <a:ext cx="4362656" cy="310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3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106" y="3764536"/>
            <a:ext cx="4392488" cy="312720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4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901" y="3645024"/>
            <a:ext cx="4321183" cy="3076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1" name="Picture 1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824" b="71932" l="70800" r="92960">
                        <a14:foregroundMark x1="83600" y1="67876" x2="83600" y2="67876"/>
                        <a14:foregroundMark x1="84880" y1="68303" x2="84880" y2="68303"/>
                        <a14:foregroundMark x1="83920" y1="71078" x2="83920" y2="710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125" t="45651" r="6997" b="26370"/>
          <a:stretch/>
        </p:blipFill>
        <p:spPr bwMode="auto">
          <a:xfrm>
            <a:off x="7092279" y="2447775"/>
            <a:ext cx="1223361" cy="178723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5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lasticWrap/>
                    </a14:imgEffect>
                    <a14:imgEffect>
                      <a14:colorTemperature colorTemp="59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35896" y="2447775"/>
            <a:ext cx="1255713" cy="18161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8600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2508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188640"/>
            <a:ext cx="4536504" cy="398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2000" i="1" spc="3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ФОРМА </a:t>
            </a:r>
          </a:p>
          <a:p>
            <a:pPr lvl="0">
              <a:lnSpc>
                <a:spcPct val="115000"/>
              </a:lnSpc>
            </a:pPr>
            <a:r>
              <a:rPr lang="ru-RU" sz="2000" i="1" spc="3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Вода и формы своей не имеет – она текуча. Чтобы донести это до детского сознания нужно подготовить разные предметы (желательно прозрачные) – банку, полиэтиленовый мешок, медицинскую перчатку, стакан, колбу и другие. Затем налить в каждый воду и дать ребёнку поэкспериментировать, переливая ее туда-сюда.</a:t>
            </a:r>
            <a:endParaRPr lang="ru-RU" sz="2000" i="1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970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1805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374318"/>
            <a:ext cx="8784976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2000" i="1" spc="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ТЕМПЕРАТУРА </a:t>
            </a:r>
          </a:p>
          <a:p>
            <a:pPr lvl="0">
              <a:lnSpc>
                <a:spcPct val="115000"/>
              </a:lnSpc>
            </a:pPr>
            <a:r>
              <a:rPr lang="ru-RU" sz="2000" i="1" spc="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Рассказать </a:t>
            </a:r>
            <a:r>
              <a:rPr lang="ru-RU" sz="2000" i="1" spc="3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ребенку о </a:t>
            </a:r>
            <a:r>
              <a:rPr lang="ru-RU" sz="2000" i="1" spc="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том, что вода может быть разной температуры, можно посредством следующего опыта:</a:t>
            </a:r>
            <a:endParaRPr lang="ru-RU" sz="2000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r>
              <a:rPr lang="ru-RU" sz="2000" i="1" spc="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налить в три достаточно большие емкости воду – горячую, холодную и комнатной температуры (жидкость должна быть достаточно горячей или холодной, но так, чтобы не причиняла неудобств детской руке). Предложить ребенку поместить одну руку в емкость с горячей водой, другую – в емкость с холодной, обе руки одновременно опустить в емкость с водой комнатной температуры и описать свои ощущения.</a:t>
            </a:r>
            <a:endParaRPr lang="ru-RU" sz="2000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18" t="4064" r="10529" b="3584"/>
          <a:stretch/>
        </p:blipFill>
        <p:spPr bwMode="auto">
          <a:xfrm>
            <a:off x="251520" y="4131170"/>
            <a:ext cx="2333779" cy="2176581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506" y="4086361"/>
            <a:ext cx="2402473" cy="21766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131169"/>
            <a:ext cx="2414932" cy="2183501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1019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1302</TotalTime>
  <Words>1763</Words>
  <Application>Microsoft Office PowerPoint</Application>
  <PresentationFormat>Экран (4:3)</PresentationFormat>
  <Paragraphs>81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Опытно – экспериментальная деятельность  с  детьми «Волшебница  вода»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DNS</dc:creator>
  <cp:lastModifiedBy>DNS</cp:lastModifiedBy>
  <cp:revision>135</cp:revision>
  <dcterms:created xsi:type="dcterms:W3CDTF">2020-05-05T13:24:51Z</dcterms:created>
  <dcterms:modified xsi:type="dcterms:W3CDTF">2020-05-06T11:07:23Z</dcterms:modified>
</cp:coreProperties>
</file>